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
  </p:notesMasterIdLst>
  <p:sldIdLst>
    <p:sldId id="258" r:id="rId2"/>
    <p:sldId id="257" r:id="rId3"/>
    <p:sldId id="260" r:id="rId4"/>
    <p:sldId id="261" r:id="rId5"/>
    <p:sldId id="262" r:id="rId6"/>
    <p:sldId id="263" r:id="rId7"/>
    <p:sldId id="265" r:id="rId8"/>
    <p:sldId id="270" r:id="rId9"/>
    <p:sldId id="266" r:id="rId10"/>
    <p:sldId id="267" r:id="rId11"/>
    <p:sldId id="271" r:id="rId12"/>
    <p:sldId id="268"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7E66B-3BED-4735-A4B5-2BB55F9C657F}" v="19" dt="2021-09-30T18:41:03.9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800" b="1" dirty="0"/>
            <a:t>Waar zitten verbeter-punten? </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948249"/>
          <a:ext cx="2136374" cy="15221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1</a:t>
          </a:r>
        </a:p>
      </dsp:txBody>
      <dsp:txXfrm>
        <a:off x="49469" y="1992832"/>
        <a:ext cx="2047208" cy="1433001"/>
      </dsp:txXfrm>
    </dsp:sp>
    <dsp:sp modelId="{51066262-9489-4824-BF44-E3858F7F1884}">
      <dsp:nvSpPr>
        <dsp:cNvPr id="0" name=""/>
        <dsp:cNvSpPr/>
      </dsp:nvSpPr>
      <dsp:spPr>
        <a:xfrm>
          <a:off x="2354898" y="2444423"/>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550387"/>
        <a:ext cx="317038" cy="317892"/>
      </dsp:txXfrm>
    </dsp:sp>
    <dsp:sp modelId="{1FD20807-716B-473C-931E-3084607F4BF9}">
      <dsp:nvSpPr>
        <dsp:cNvPr id="0" name=""/>
        <dsp:cNvSpPr/>
      </dsp:nvSpPr>
      <dsp:spPr>
        <a:xfrm>
          <a:off x="2995811" y="1948249"/>
          <a:ext cx="2136374" cy="1522167"/>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2</a:t>
          </a:r>
        </a:p>
      </dsp:txBody>
      <dsp:txXfrm>
        <a:off x="3040394" y="1992832"/>
        <a:ext cx="2047208" cy="1433001"/>
      </dsp:txXfrm>
    </dsp:sp>
    <dsp:sp modelId="{2C7D3B2D-0271-4534-96FC-F75FB6DD9D0A}">
      <dsp:nvSpPr>
        <dsp:cNvPr id="0" name=""/>
        <dsp:cNvSpPr/>
      </dsp:nvSpPr>
      <dsp:spPr>
        <a:xfrm>
          <a:off x="5345823" y="2444423"/>
          <a:ext cx="452911" cy="529820"/>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550387"/>
        <a:ext cx="317038" cy="317892"/>
      </dsp:txXfrm>
    </dsp:sp>
    <dsp:sp modelId="{CB562FF1-5C14-428A-952B-8BE7020B44C3}">
      <dsp:nvSpPr>
        <dsp:cNvPr id="0" name=""/>
        <dsp:cNvSpPr/>
      </dsp:nvSpPr>
      <dsp:spPr>
        <a:xfrm>
          <a:off x="5986735" y="1948249"/>
          <a:ext cx="2136374" cy="1522167"/>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3</a:t>
          </a:r>
        </a:p>
      </dsp:txBody>
      <dsp:txXfrm>
        <a:off x="6031318" y="1992832"/>
        <a:ext cx="2047208" cy="1433001"/>
      </dsp:txXfrm>
    </dsp:sp>
    <dsp:sp modelId="{731BA915-C450-4525-A2DE-FC72ED050E7F}">
      <dsp:nvSpPr>
        <dsp:cNvPr id="0" name=""/>
        <dsp:cNvSpPr/>
      </dsp:nvSpPr>
      <dsp:spPr>
        <a:xfrm>
          <a:off x="8336748" y="2444423"/>
          <a:ext cx="452911" cy="52982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550387"/>
        <a:ext cx="317038" cy="317892"/>
      </dsp:txXfrm>
    </dsp:sp>
    <dsp:sp modelId="{D28CF49E-DA67-4552-BD72-82EA132004C4}">
      <dsp:nvSpPr>
        <dsp:cNvPr id="0" name=""/>
        <dsp:cNvSpPr/>
      </dsp:nvSpPr>
      <dsp:spPr>
        <a:xfrm>
          <a:off x="8977660" y="1948249"/>
          <a:ext cx="2136374" cy="152216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b="1" kern="1200" dirty="0"/>
            <a:t>Waar zitten verbeter-punten? </a:t>
          </a:r>
        </a:p>
      </dsp:txBody>
      <dsp:txXfrm>
        <a:off x="9022243" y="1992832"/>
        <a:ext cx="2047208" cy="14330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CB16F-7CC8-46A6-81C5-6BC735F7B37B}" type="datetimeFigureOut">
              <a:rPr lang="nl-NL" smtClean="0"/>
              <a:t>30-9-2021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48BC9-680A-4A99-9BAE-C16776A5B1DF}" type="slidenum">
              <a:rPr lang="nl-NL" smtClean="0"/>
              <a:t>‹nr.›</a:t>
            </a:fld>
            <a:endParaRPr lang="nl-NL"/>
          </a:p>
        </p:txBody>
      </p:sp>
    </p:spTree>
    <p:extLst>
      <p:ext uri="{BB962C8B-B14F-4D97-AF65-F5344CB8AC3E}">
        <p14:creationId xmlns:p14="http://schemas.microsoft.com/office/powerpoint/2010/main" val="364980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van </a:t>
            </a:r>
            <a:r>
              <a:rPr lang="nl-NL" dirty="0" err="1"/>
              <a:t>Van</a:t>
            </a:r>
            <a:r>
              <a:rPr lang="nl-NL" dirty="0"/>
              <a:t> Kooten en de Bie, bladblazers. </a:t>
            </a:r>
          </a:p>
        </p:txBody>
      </p:sp>
      <p:sp>
        <p:nvSpPr>
          <p:cNvPr id="4" name="Tijdelijke aanduiding voor dianummer 3"/>
          <p:cNvSpPr>
            <a:spLocks noGrp="1"/>
          </p:cNvSpPr>
          <p:nvPr>
            <p:ph type="sldNum" sz="quarter" idx="5"/>
          </p:nvPr>
        </p:nvSpPr>
        <p:spPr/>
        <p:txBody>
          <a:bodyPr/>
          <a:lstStyle/>
          <a:p>
            <a:fld id="{4597C3B1-1171-4A1C-9E90-2D90E8020D16}" type="slidenum">
              <a:rPr lang="nl-NL" smtClean="0"/>
              <a:t>4</a:t>
            </a:fld>
            <a:endParaRPr lang="nl-NL"/>
          </a:p>
        </p:txBody>
      </p:sp>
    </p:spTree>
    <p:extLst>
      <p:ext uri="{BB962C8B-B14F-4D97-AF65-F5344CB8AC3E}">
        <p14:creationId xmlns:p14="http://schemas.microsoft.com/office/powerpoint/2010/main" val="85386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Herhalen van vorige les. Wat weten de leerlingen nog?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9</a:t>
            </a:fld>
            <a:endParaRPr lang="nl-NL"/>
          </a:p>
        </p:txBody>
      </p:sp>
    </p:spTree>
    <p:extLst>
      <p:ext uri="{BB962C8B-B14F-4D97-AF65-F5344CB8AC3E}">
        <p14:creationId xmlns:p14="http://schemas.microsoft.com/office/powerpoint/2010/main" val="1250761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465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30-9-2021</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03733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30-9-2021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87" r:id="rId1"/>
    <p:sldLayoutId id="2147483676"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s.nl/nl-nl/zoeken?q=Tilburg"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hyperlink" Target="https://www.cbs.nl/nl-nl/maatwerk/2019/28/prettig-wonen-in-den-haag-2015-2017"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youtube.com/watch?v=hVReMMYK50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1FD1-C035-477C-A712-EBEDA15B5299}"/>
              </a:ext>
            </a:extLst>
          </p:cNvPr>
          <p:cNvSpPr>
            <a:spLocks noGrp="1"/>
          </p:cNvSpPr>
          <p:nvPr>
            <p:ph type="title"/>
          </p:nvPr>
        </p:nvSpPr>
        <p:spPr/>
        <p:txBody>
          <a:bodyPr/>
          <a:lstStyle/>
          <a:p>
            <a:r>
              <a:rPr lang="nl-NL" dirty="0"/>
              <a:t>Welkom bij Stad en Wijk </a:t>
            </a:r>
          </a:p>
        </p:txBody>
      </p:sp>
      <p:pic>
        <p:nvPicPr>
          <p:cNvPr id="3" name="Afbeelding 2">
            <a:extLst>
              <a:ext uri="{FF2B5EF4-FFF2-40B4-BE49-F238E27FC236}">
                <a16:creationId xmlns:a16="http://schemas.microsoft.com/office/drawing/2014/main" id="{A02FDD5C-829F-428F-9920-23D9F3F53898}"/>
              </a:ext>
            </a:extLst>
          </p:cNvPr>
          <p:cNvPicPr>
            <a:picLocks noChangeAspect="1"/>
          </p:cNvPicPr>
          <p:nvPr/>
        </p:nvPicPr>
        <p:blipFill>
          <a:blip r:embed="rId2"/>
          <a:stretch>
            <a:fillRect/>
          </a:stretch>
        </p:blipFill>
        <p:spPr>
          <a:xfrm>
            <a:off x="1056586" y="1846053"/>
            <a:ext cx="8522503" cy="4547291"/>
          </a:xfrm>
          <a:prstGeom prst="rect">
            <a:avLst/>
          </a:prstGeom>
        </p:spPr>
      </p:pic>
    </p:spTree>
    <p:extLst>
      <p:ext uri="{BB962C8B-B14F-4D97-AF65-F5344CB8AC3E}">
        <p14:creationId xmlns:p14="http://schemas.microsoft.com/office/powerpoint/2010/main" val="426721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262890" y="10398"/>
            <a:ext cx="10515600" cy="1325563"/>
          </a:xfrm>
        </p:spPr>
        <p:txBody>
          <a:bodyPr/>
          <a:lstStyle/>
          <a:p>
            <a:r>
              <a:rPr lang="nl-NL" b="1" dirty="0">
                <a:solidFill>
                  <a:schemeClr val="accent6"/>
                </a:solidFill>
              </a:rPr>
              <a:t>Opdracht:</a:t>
            </a:r>
          </a:p>
        </p:txBody>
      </p:sp>
      <p:sp>
        <p:nvSpPr>
          <p:cNvPr id="7" name="Tekstvak 6">
            <a:extLst>
              <a:ext uri="{FF2B5EF4-FFF2-40B4-BE49-F238E27FC236}">
                <a16:creationId xmlns:a16="http://schemas.microsoft.com/office/drawing/2014/main" id="{4B11ECC5-0E56-4108-B560-11E50996C749}"/>
              </a:ext>
            </a:extLst>
          </p:cNvPr>
          <p:cNvSpPr txBox="1"/>
          <p:nvPr/>
        </p:nvSpPr>
        <p:spPr>
          <a:xfrm>
            <a:off x="262890" y="917912"/>
            <a:ext cx="11269980" cy="5940088"/>
          </a:xfrm>
          <a:prstGeom prst="rect">
            <a:avLst/>
          </a:prstGeom>
          <a:noFill/>
        </p:spPr>
        <p:txBody>
          <a:bodyPr wrap="square" lIns="91440" tIns="45720" rIns="91440" bIns="45720" rtlCol="0" anchor="t">
            <a:spAutoFit/>
          </a:bodyPr>
          <a:lstStyle/>
          <a:p>
            <a:r>
              <a:rPr lang="nl-NL" sz="2000" dirty="0"/>
              <a:t>Maak een nieuw document aan voor wat deskresearch: </a:t>
            </a:r>
          </a:p>
          <a:p>
            <a:endParaRPr lang="nl-NL" sz="2000" dirty="0"/>
          </a:p>
          <a:p>
            <a:pPr marL="342900" indent="-342900">
              <a:buAutoNum type="arabicPeriod"/>
            </a:pPr>
            <a:r>
              <a:rPr lang="nl-NL" sz="2000" dirty="0"/>
              <a:t>Doe een klein demografisch onderzoek naar de bewoners van je wijk / dorp: neem daarin in ieder geval de leeftijdsopbouw, gemiddeld aantal personen per huidhouden  en het aantal </a:t>
            </a:r>
            <a:r>
              <a:rPr lang="nl-NL" sz="2000" dirty="0">
                <a:solidFill>
                  <a:srgbClr val="091D23"/>
                </a:solidFill>
                <a:latin typeface="Akko W01 Regular"/>
              </a:rPr>
              <a:t>p</a:t>
            </a:r>
            <a:r>
              <a:rPr lang="nl-NL" sz="2000" i="0" dirty="0">
                <a:solidFill>
                  <a:srgbClr val="091D23"/>
                </a:solidFill>
                <a:effectLst/>
                <a:latin typeface="Akko W01 Regular"/>
              </a:rPr>
              <a:t>ersonen met een migratieachtergrond </a:t>
            </a:r>
            <a:r>
              <a:rPr lang="nl-NL" sz="2000" dirty="0"/>
              <a:t>in ieder geval. Gebruik de site van het CBS hiervoor. </a:t>
            </a:r>
            <a:endParaRPr lang="nl-NL" sz="2000" dirty="0">
              <a:cs typeface="Calibri"/>
            </a:endParaRPr>
          </a:p>
          <a:p>
            <a:pPr marL="342900" indent="-342900">
              <a:buAutoNum type="arabicPeriod"/>
            </a:pPr>
            <a:endParaRPr lang="nl-NL" sz="2000" dirty="0"/>
          </a:p>
          <a:p>
            <a:pPr marL="342900" indent="-342900">
              <a:buAutoNum type="arabicPeriod"/>
            </a:pPr>
            <a:r>
              <a:rPr lang="nl-NL" sz="2000" dirty="0"/>
              <a:t>Onderzoek en beschrijf hoe de bewoners in je wijk gescoord hebben op onderdelen van de ‘sociale leefbaarheid’ in de </a:t>
            </a:r>
            <a:r>
              <a:rPr lang="nl-NL" sz="2000" dirty="0" err="1"/>
              <a:t>Leefbarometer</a:t>
            </a:r>
            <a:r>
              <a:rPr lang="nl-NL" sz="2000" dirty="0"/>
              <a:t> of Lemon-meting. Gebruik één van beide sites hiervoor.</a:t>
            </a:r>
            <a:endParaRPr lang="nl-NL" sz="2000" dirty="0">
              <a:cs typeface="Calibri"/>
            </a:endParaRPr>
          </a:p>
          <a:p>
            <a:pPr marL="342900" indent="-342900">
              <a:buAutoNum type="arabicPeriod"/>
            </a:pPr>
            <a:endParaRPr lang="nl-NL" sz="2000" dirty="0"/>
          </a:p>
          <a:p>
            <a:pPr marL="342900" indent="-342900">
              <a:buAutoNum type="arabicPeriod"/>
            </a:pPr>
            <a:r>
              <a:rPr lang="nl-NL" sz="2000" dirty="0"/>
              <a:t>Zoek of je wijkinitiatieven kunt vinden op gebeid van sociale leefbaarheid en beschrijf die kort. Dit kun je vinden op bv. de site van de gemeente, de wijkraad of dorpsraad. Maar ook op een site of andere </a:t>
            </a:r>
            <a:r>
              <a:rPr lang="nl-NL" sz="2000" dirty="0" err="1"/>
              <a:t>social</a:t>
            </a:r>
            <a:r>
              <a:rPr lang="nl-NL" sz="2000" dirty="0"/>
              <a:t> media van bv. organisatie voor sociaal cultureel werk of wijkbewoners</a:t>
            </a:r>
            <a:endParaRPr lang="nl-NL" sz="2000" dirty="0">
              <a:cs typeface="Calibri"/>
            </a:endParaRPr>
          </a:p>
          <a:p>
            <a:pPr marL="342900" indent="-342900">
              <a:buAutoNum type="arabicPeriod"/>
            </a:pPr>
            <a:endParaRPr lang="nl-NL" sz="2000" dirty="0"/>
          </a:p>
          <a:p>
            <a:pPr marL="342900" indent="-342900">
              <a:buAutoNum type="arabicPeriod"/>
            </a:pPr>
            <a:r>
              <a:rPr lang="nl-NL" sz="2000"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sz="2000" dirty="0"/>
          </a:p>
          <a:p>
            <a:pPr marL="342900" indent="-342900">
              <a:buAutoNum type="arabicPeriod"/>
            </a:pPr>
            <a:r>
              <a:rPr lang="nl-NL" sz="2000" dirty="0"/>
              <a:t>Vul alle informatie die je nu verzameld hebt, in je SWOT in en zo ontstaat versie </a:t>
            </a:r>
          </a:p>
          <a:p>
            <a:endParaRPr lang="nl-NL" sz="2000" dirty="0"/>
          </a:p>
          <a:p>
            <a:endParaRPr lang="nl-NL" sz="2000" dirty="0"/>
          </a:p>
        </p:txBody>
      </p:sp>
      <p:pic>
        <p:nvPicPr>
          <p:cNvPr id="4098" name="Picture 2" descr="Three 3 Number - Free image on Pixabay">
            <a:extLst>
              <a:ext uri="{FF2B5EF4-FFF2-40B4-BE49-F238E27FC236}">
                <a16:creationId xmlns:a16="http://schemas.microsoft.com/office/drawing/2014/main" id="{050D41CA-AD25-45B4-B883-075E066C8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44" y="5645468"/>
            <a:ext cx="870664" cy="8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7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E2DC1-340E-4C1A-8238-302AF6F051C4}"/>
              </a:ext>
            </a:extLst>
          </p:cNvPr>
          <p:cNvSpPr>
            <a:spLocks noGrp="1"/>
          </p:cNvSpPr>
          <p:nvPr>
            <p:ph type="title"/>
          </p:nvPr>
        </p:nvSpPr>
        <p:spPr/>
        <p:txBody>
          <a:bodyPr/>
          <a:lstStyle/>
          <a:p>
            <a:r>
              <a:rPr lang="nl-NL" b="1" dirty="0">
                <a:solidFill>
                  <a:schemeClr val="accent6"/>
                </a:solidFill>
              </a:rPr>
              <a:t>Site www.CBS.nl </a:t>
            </a:r>
          </a:p>
        </p:txBody>
      </p:sp>
      <p:pic>
        <p:nvPicPr>
          <p:cNvPr id="4" name="Afbeelding 3">
            <a:extLst>
              <a:ext uri="{FF2B5EF4-FFF2-40B4-BE49-F238E27FC236}">
                <a16:creationId xmlns:a16="http://schemas.microsoft.com/office/drawing/2014/main" id="{FD0B95EB-E595-4B82-96DE-5A89140D0D06}"/>
              </a:ext>
            </a:extLst>
          </p:cNvPr>
          <p:cNvPicPr>
            <a:picLocks noChangeAspect="1"/>
          </p:cNvPicPr>
          <p:nvPr/>
        </p:nvPicPr>
        <p:blipFill rotWithShape="1">
          <a:blip r:embed="rId2"/>
          <a:srcRect t="5324" r="8381" b="5324"/>
          <a:stretch/>
        </p:blipFill>
        <p:spPr>
          <a:xfrm>
            <a:off x="838200" y="1503045"/>
            <a:ext cx="8705850" cy="4775836"/>
          </a:xfrm>
          <a:prstGeom prst="rect">
            <a:avLst/>
          </a:prstGeom>
        </p:spPr>
      </p:pic>
      <p:sp>
        <p:nvSpPr>
          <p:cNvPr id="5" name="Ovaal 4">
            <a:extLst>
              <a:ext uri="{FF2B5EF4-FFF2-40B4-BE49-F238E27FC236}">
                <a16:creationId xmlns:a16="http://schemas.microsoft.com/office/drawing/2014/main" id="{7B73BA63-FAC1-4BCE-BEC1-823124904B68}"/>
              </a:ext>
            </a:extLst>
          </p:cNvPr>
          <p:cNvSpPr/>
          <p:nvPr/>
        </p:nvSpPr>
        <p:spPr>
          <a:xfrm>
            <a:off x="4225290" y="1975168"/>
            <a:ext cx="1489710" cy="17068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DC6877D9-5931-49C1-9DA8-CC939CF961D2}"/>
              </a:ext>
            </a:extLst>
          </p:cNvPr>
          <p:cNvSpPr/>
          <p:nvPr/>
        </p:nvSpPr>
        <p:spPr>
          <a:xfrm>
            <a:off x="3286125" y="2419351"/>
            <a:ext cx="939165" cy="7048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B21D9874-6DF7-472B-9FE1-9E81BAF220C9}"/>
              </a:ext>
            </a:extLst>
          </p:cNvPr>
          <p:cNvSpPr/>
          <p:nvPr/>
        </p:nvSpPr>
        <p:spPr>
          <a:xfrm>
            <a:off x="2438400" y="5438775"/>
            <a:ext cx="3829050" cy="112458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1238D7-CAD4-496A-AA41-4E22A08C2E68}"/>
              </a:ext>
            </a:extLst>
          </p:cNvPr>
          <p:cNvSpPr txBox="1"/>
          <p:nvPr/>
        </p:nvSpPr>
        <p:spPr>
          <a:xfrm>
            <a:off x="7581900" y="5170289"/>
            <a:ext cx="6096000" cy="369332"/>
          </a:xfrm>
          <a:prstGeom prst="rect">
            <a:avLst/>
          </a:prstGeom>
          <a:noFill/>
        </p:spPr>
        <p:txBody>
          <a:bodyPr wrap="square">
            <a:spAutoFit/>
          </a:bodyPr>
          <a:lstStyle/>
          <a:p>
            <a:r>
              <a:rPr lang="nl-NL" dirty="0">
                <a:hlinkClick r:id="rId3"/>
              </a:rPr>
              <a:t>https://www.cbs.nl/nl-nl/zoeken?q=Tilburg</a:t>
            </a:r>
            <a:r>
              <a:rPr lang="nl-NL" dirty="0"/>
              <a:t> </a:t>
            </a:r>
          </a:p>
        </p:txBody>
      </p:sp>
    </p:spTree>
    <p:extLst>
      <p:ext uri="{BB962C8B-B14F-4D97-AF65-F5344CB8AC3E}">
        <p14:creationId xmlns:p14="http://schemas.microsoft.com/office/powerpoint/2010/main" val="23218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6"/>
                </a:solidFill>
              </a:rPr>
              <a:t>Volgende week: verbeterplannen maken.</a:t>
            </a:r>
          </a:p>
        </p:txBody>
      </p:sp>
      <p:graphicFrame>
        <p:nvGraphicFramePr>
          <p:cNvPr id="6" name="Diagram 5">
            <a:extLst>
              <a:ext uri="{FF2B5EF4-FFF2-40B4-BE49-F238E27FC236}">
                <a16:creationId xmlns:a16="http://schemas.microsoft.com/office/drawing/2014/main" id="{ABA359F1-4547-4B19-802A-D2E1B525ED40}"/>
              </a:ext>
            </a:extLst>
          </p:cNvPr>
          <p:cNvGraphicFramePr/>
          <p:nvPr>
            <p:extLst>
              <p:ext uri="{D42A27DB-BD31-4B8C-83A1-F6EECF244321}">
                <p14:modId xmlns:p14="http://schemas.microsoft.com/office/powerpoint/2010/main" val="3391423305"/>
              </p:ext>
            </p:extLst>
          </p:nvPr>
        </p:nvGraphicFramePr>
        <p:xfrm>
          <a:off x="536539" y="1791229"/>
          <a:ext cx="111189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35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3607192" y="4811542"/>
            <a:ext cx="4982004" cy="1325563"/>
          </a:xfrm>
        </p:spPr>
        <p:txBody>
          <a:bodyPr/>
          <a:lstStyle/>
          <a:p>
            <a:r>
              <a:rPr lang="nl-NL" b="1" dirty="0">
                <a:solidFill>
                  <a:schemeClr val="accent2"/>
                </a:solidFill>
              </a:rPr>
              <a:t>Tot volgende week! </a:t>
            </a:r>
          </a:p>
        </p:txBody>
      </p:sp>
      <p:pic>
        <p:nvPicPr>
          <p:cNvPr id="4098" name="Picture 2" descr="Bedankt voor jullie aandacht. Zijn er nog vragen? - fist pump baby | Meme  Generator">
            <a:extLst>
              <a:ext uri="{FF2B5EF4-FFF2-40B4-BE49-F238E27FC236}">
                <a16:creationId xmlns:a16="http://schemas.microsoft.com/office/drawing/2014/main" id="{2A278291-CB6D-4510-B3C0-A228261F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076" y="869233"/>
            <a:ext cx="6000108" cy="39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6"/>
                </a:solidFill>
                <a:latin typeface="Arial" panose="020B0604020202020204" pitchFamily="34" charset="0"/>
                <a:cs typeface="Arial" panose="020B0604020202020204" pitchFamily="34" charset="0"/>
              </a:rPr>
              <a:t>Expertles</a:t>
            </a:r>
            <a:r>
              <a:rPr lang="nl-NL" sz="4400" b="1" dirty="0">
                <a:solidFill>
                  <a:schemeClr val="accent6"/>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kwaliteit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veiligheid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cohesie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Demografie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Doelgroep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900474024"/>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647582" y="3391434"/>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4 van </a:t>
            </a:r>
            <a:r>
              <a:rPr lang="nl-NL" sz="1800" dirty="0">
                <a:solidFill>
                  <a:srgbClr val="000644"/>
                </a:solidFill>
                <a:latin typeface="Arial"/>
                <a:cs typeface="Arial"/>
              </a:rPr>
              <a:t>vrijdag 1 oktober</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4692030"/>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44B56-9960-4C5B-AC53-D9B009F8C147}"/>
              </a:ext>
            </a:extLst>
          </p:cNvPr>
          <p:cNvSpPr>
            <a:spLocks noGrp="1"/>
          </p:cNvSpPr>
          <p:nvPr>
            <p:ph type="title"/>
          </p:nvPr>
        </p:nvSpPr>
        <p:spPr>
          <a:xfrm>
            <a:off x="838200" y="127000"/>
            <a:ext cx="10515600" cy="1325563"/>
          </a:xfrm>
        </p:spPr>
        <p:txBody>
          <a:bodyPr/>
          <a:lstStyle/>
          <a:p>
            <a:r>
              <a:rPr lang="nl-NL" sz="4000" b="1" dirty="0">
                <a:solidFill>
                  <a:schemeClr val="accent6"/>
                </a:solidFill>
              </a:rPr>
              <a:t>Wat hebben we al gedaan</a:t>
            </a:r>
            <a:r>
              <a:rPr lang="nl-NL" dirty="0"/>
              <a:t>: </a:t>
            </a:r>
          </a:p>
        </p:txBody>
      </p:sp>
      <p:sp>
        <p:nvSpPr>
          <p:cNvPr id="6" name="Tekstvak 5">
            <a:extLst>
              <a:ext uri="{FF2B5EF4-FFF2-40B4-BE49-F238E27FC236}">
                <a16:creationId xmlns:a16="http://schemas.microsoft.com/office/drawing/2014/main" id="{94E0E2BD-10CB-4D99-BF2A-F0EC55B30D8E}"/>
              </a:ext>
            </a:extLst>
          </p:cNvPr>
          <p:cNvSpPr txBox="1"/>
          <p:nvPr/>
        </p:nvSpPr>
        <p:spPr>
          <a:xfrm>
            <a:off x="723900" y="1559016"/>
            <a:ext cx="4632961" cy="3733971"/>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Wijkschouw  gedaan</a:t>
            </a:r>
          </a:p>
          <a:p>
            <a:pPr lvl="0">
              <a:lnSpc>
                <a:spcPct val="107000"/>
              </a:lnSpc>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V</a:t>
            </a:r>
            <a:r>
              <a:rPr lang="nl-NL" sz="2400" dirty="0">
                <a:effectLst/>
                <a:latin typeface="Calibri" panose="020F0502020204030204" pitchFamily="34" charset="0"/>
                <a:ea typeface="Calibri" panose="020F0502020204030204" pitchFamily="34" charset="0"/>
                <a:cs typeface="Times New Roman" panose="02020603050405020304" pitchFamily="18" charset="0"/>
              </a:rPr>
              <a:t>ersie 1 van de SWOT gemaakt aan de hand van je Wijkschouw</a:t>
            </a:r>
          </a:p>
          <a:p>
            <a:pPr marL="342900" lvl="0" indent="-342900">
              <a:lnSpc>
                <a:spcPct val="107000"/>
              </a:lnSpc>
              <a:buFont typeface="Wingdings" panose="05000000000000000000" pitchFamily="2" charset="2"/>
              <a:buChar char=""/>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Data van de site als Lemon of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Leefbarometer</a:t>
            </a:r>
            <a:r>
              <a:rPr lang="nl-NL" sz="2400" dirty="0">
                <a:effectLst/>
                <a:latin typeface="Calibri" panose="020F0502020204030204" pitchFamily="34" charset="0"/>
                <a:ea typeface="Calibri" panose="020F0502020204030204" pitchFamily="34" charset="0"/>
                <a:cs typeface="Times New Roman" panose="02020603050405020304" pitchFamily="18" charset="0"/>
              </a:rPr>
              <a:t> toegevoegd: dit is versie 2</a:t>
            </a:r>
          </a:p>
          <a:p>
            <a:pPr>
              <a:lnSpc>
                <a:spcPct val="107000"/>
              </a:lnSpc>
              <a:spcAft>
                <a:spcPts val="800"/>
              </a:spcAft>
            </a:pPr>
            <a:endPar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DADA4226-8AA3-4BDB-9114-EC7946286B12}"/>
              </a:ext>
            </a:extLst>
          </p:cNvPr>
          <p:cNvPicPr>
            <a:picLocks noChangeAspect="1"/>
          </p:cNvPicPr>
          <p:nvPr/>
        </p:nvPicPr>
        <p:blipFill>
          <a:blip r:embed="rId2"/>
          <a:stretch>
            <a:fillRect/>
          </a:stretch>
        </p:blipFill>
        <p:spPr>
          <a:xfrm>
            <a:off x="5765692" y="1452563"/>
            <a:ext cx="5588108" cy="3149917"/>
          </a:xfrm>
          <a:prstGeom prst="rect">
            <a:avLst/>
          </a:prstGeom>
        </p:spPr>
      </p:pic>
      <p:sp>
        <p:nvSpPr>
          <p:cNvPr id="5" name="Tekstvak 4">
            <a:extLst>
              <a:ext uri="{FF2B5EF4-FFF2-40B4-BE49-F238E27FC236}">
                <a16:creationId xmlns:a16="http://schemas.microsoft.com/office/drawing/2014/main" id="{77FA7DC7-B8A8-433A-98CE-7FB007B6A8F7}"/>
              </a:ext>
            </a:extLst>
          </p:cNvPr>
          <p:cNvSpPr txBox="1"/>
          <p:nvPr/>
        </p:nvSpPr>
        <p:spPr>
          <a:xfrm>
            <a:off x="838200" y="5292987"/>
            <a:ext cx="8834437" cy="923330"/>
          </a:xfrm>
          <a:prstGeom prst="rect">
            <a:avLst/>
          </a:prstGeom>
          <a:noFill/>
        </p:spPr>
        <p:txBody>
          <a:bodyPr wrap="square">
            <a:spAutoFit/>
          </a:bodyPr>
          <a:lstStyle/>
          <a:p>
            <a:r>
              <a:rPr lang="nl-NL" dirty="0">
                <a:hlinkClick r:id="rId3"/>
              </a:rPr>
              <a:t>https://www.cbs.nl/nl-nl/maatwerk/2019/28/prettig-wonen-in-den-haag-2015-2017</a:t>
            </a:r>
            <a:endParaRPr lang="nl-NL" dirty="0"/>
          </a:p>
          <a:p>
            <a:endParaRPr lang="nl-NL" dirty="0"/>
          </a:p>
          <a:p>
            <a:r>
              <a:rPr lang="nl-NL" dirty="0"/>
              <a:t>Filmpje van CBS over onderzoek, analyse en verbeteringen </a:t>
            </a:r>
            <a:r>
              <a:rPr lang="nl-NL" dirty="0" err="1"/>
              <a:t>ikv</a:t>
            </a:r>
            <a:r>
              <a:rPr lang="nl-NL" dirty="0"/>
              <a:t> leefbaarheid. </a:t>
            </a:r>
          </a:p>
        </p:txBody>
      </p:sp>
    </p:spTree>
    <p:extLst>
      <p:ext uri="{BB962C8B-B14F-4D97-AF65-F5344CB8AC3E}">
        <p14:creationId xmlns:p14="http://schemas.microsoft.com/office/powerpoint/2010/main" val="18375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15BBC57-620B-4295-A6B6-4FCA1CD19048}"/>
              </a:ext>
            </a:extLst>
          </p:cNvPr>
          <p:cNvSpPr txBox="1"/>
          <p:nvPr/>
        </p:nvSpPr>
        <p:spPr>
          <a:xfrm>
            <a:off x="788352" y="920816"/>
            <a:ext cx="10865168" cy="4452116"/>
          </a:xfrm>
          <a:prstGeom prst="rect">
            <a:avLst/>
          </a:prstGeom>
          <a:noFill/>
        </p:spPr>
        <p:txBody>
          <a:bodyPr wrap="square">
            <a:spAutoFit/>
          </a:bodyPr>
          <a:lstStyle/>
          <a:p>
            <a:pPr>
              <a:lnSpc>
                <a:spcPct val="107000"/>
              </a:lnSpc>
              <a:spcAft>
                <a:spcPts val="800"/>
              </a:spcAft>
            </a:pPr>
            <a:r>
              <a:rPr lang="nl-NL"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Vandaag versie 3 van de SWOT: </a:t>
            </a:r>
          </a:p>
          <a:p>
            <a:pPr>
              <a:lnSpc>
                <a:spcPct val="107000"/>
              </a:lnSpc>
              <a:spcAft>
                <a:spcPts val="800"/>
              </a:spcAft>
            </a:pPr>
            <a:r>
              <a:rPr lang="nl-NL"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o</a:t>
            </a:r>
            <a:r>
              <a:rPr lang="nl-NL"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 brede leefbaarheid in kaart te brengen heb je ook </a:t>
            </a:r>
            <a:r>
              <a:rPr lang="nl-NL" sz="2400" b="1" dirty="0">
                <a:solidFill>
                  <a:schemeClr val="accent6"/>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 sociale kant </a:t>
            </a:r>
            <a:r>
              <a:rPr lang="nl-NL"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nodig.</a:t>
            </a:r>
          </a:p>
          <a:p>
            <a:pPr>
              <a:lnSpc>
                <a:spcPct val="107000"/>
              </a:lnSpc>
              <a:spcAft>
                <a:spcPts val="800"/>
              </a:spcAft>
            </a:pPr>
            <a:endParaRPr lang="nl-NL"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effectLst/>
                <a:ea typeface="Calibri" panose="020F0502020204030204" pitchFamily="34" charset="0"/>
                <a:cs typeface="Times New Roman" panose="02020603050405020304" pitchFamily="18" charset="0"/>
              </a:rPr>
              <a:t>De mensen in de wijken &gt; bewoners, doelgroepen</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Demografie: deskresearch voor de data</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Wat mensen willen, nodig </a:t>
            </a:r>
            <a:r>
              <a:rPr lang="nl-NL" sz="2400" dirty="0">
                <a:ea typeface="Calibri" panose="020F0502020204030204" pitchFamily="34" charset="0"/>
                <a:cs typeface="Times New Roman" panose="02020603050405020304" pitchFamily="18" charset="0"/>
              </a:rPr>
              <a:t>hebben</a:t>
            </a:r>
            <a:r>
              <a:rPr lang="nl-NL" sz="2400" dirty="0">
                <a:effectLst/>
                <a:ea typeface="Calibri" panose="020F0502020204030204" pitchFamily="34" charset="0"/>
                <a:cs typeface="Times New Roman" panose="02020603050405020304" pitchFamily="18" charset="0"/>
              </a:rPr>
              <a:t> of vinden</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Versterken van sociale cohesie </a:t>
            </a:r>
          </a:p>
          <a:p>
            <a:pPr>
              <a:lnSpc>
                <a:spcPct val="107000"/>
              </a:lnSpc>
              <a:spcAft>
                <a:spcPts val="800"/>
              </a:spcAft>
            </a:pPr>
            <a:r>
              <a:rPr lang="nl-NL" sz="2400" dirty="0">
                <a:effectLst/>
                <a:ea typeface="Calibri" panose="020F0502020204030204" pitchFamily="34" charset="0"/>
                <a:cs typeface="Times New Roman" panose="02020603050405020304" pitchFamily="18" charset="0"/>
              </a:rPr>
              <a:t>Verband tussen sociale cohesie en sociale veiligheid </a:t>
            </a:r>
          </a:p>
          <a:p>
            <a:pPr>
              <a:lnSpc>
                <a:spcPct val="107000"/>
              </a:lnSpc>
              <a:spcAft>
                <a:spcPts val="800"/>
              </a:spcAft>
            </a:pPr>
            <a:r>
              <a:rPr lang="nl-NL" sz="2400" dirty="0">
                <a:cs typeface="Times New Roman" panose="02020603050405020304" pitchFamily="18" charset="0"/>
              </a:rPr>
              <a:t>Sociale kwaliteit</a:t>
            </a:r>
            <a:endParaRPr lang="nl-NL" sz="2400" dirty="0"/>
          </a:p>
        </p:txBody>
      </p:sp>
      <p:pic>
        <p:nvPicPr>
          <p:cNvPr id="11" name="Afbeelding 10">
            <a:extLst>
              <a:ext uri="{FF2B5EF4-FFF2-40B4-BE49-F238E27FC236}">
                <a16:creationId xmlns:a16="http://schemas.microsoft.com/office/drawing/2014/main" id="{5DB0B4A2-227A-4325-B788-E4DE3CF43DA4}"/>
              </a:ext>
            </a:extLst>
          </p:cNvPr>
          <p:cNvPicPr>
            <a:picLocks noChangeAspect="1"/>
          </p:cNvPicPr>
          <p:nvPr/>
        </p:nvPicPr>
        <p:blipFill>
          <a:blip r:embed="rId3"/>
          <a:stretch>
            <a:fillRect/>
          </a:stretch>
        </p:blipFill>
        <p:spPr>
          <a:xfrm>
            <a:off x="8948737" y="2119312"/>
            <a:ext cx="2143125" cy="2143125"/>
          </a:xfrm>
          <a:prstGeom prst="rect">
            <a:avLst/>
          </a:prstGeom>
        </p:spPr>
      </p:pic>
      <p:sp>
        <p:nvSpPr>
          <p:cNvPr id="5" name="Tekstvak 4">
            <a:extLst>
              <a:ext uri="{FF2B5EF4-FFF2-40B4-BE49-F238E27FC236}">
                <a16:creationId xmlns:a16="http://schemas.microsoft.com/office/drawing/2014/main" id="{B65C7066-C5FC-4E73-B2FD-052D5C8FA366}"/>
              </a:ext>
            </a:extLst>
          </p:cNvPr>
          <p:cNvSpPr txBox="1"/>
          <p:nvPr/>
        </p:nvSpPr>
        <p:spPr>
          <a:xfrm>
            <a:off x="788352" y="5752518"/>
            <a:ext cx="6105524" cy="369332"/>
          </a:xfrm>
          <a:prstGeom prst="rect">
            <a:avLst/>
          </a:prstGeom>
          <a:noFill/>
        </p:spPr>
        <p:txBody>
          <a:bodyPr wrap="square">
            <a:spAutoFit/>
          </a:bodyPr>
          <a:lstStyle/>
          <a:p>
            <a:r>
              <a:rPr lang="nl-NL" dirty="0">
                <a:hlinkClick r:id="rId4"/>
              </a:rPr>
              <a:t>https://www.youtube.com/watch?v=hVReMMYK50E</a:t>
            </a:r>
            <a:r>
              <a:rPr lang="nl-NL" dirty="0"/>
              <a:t> </a:t>
            </a:r>
          </a:p>
        </p:txBody>
      </p:sp>
    </p:spTree>
    <p:extLst>
      <p:ext uri="{BB962C8B-B14F-4D97-AF65-F5344CB8AC3E}">
        <p14:creationId xmlns:p14="http://schemas.microsoft.com/office/powerpoint/2010/main" val="245986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42B6B-7F2E-480C-B889-8A32FAEF9B3D}"/>
              </a:ext>
            </a:extLst>
          </p:cNvPr>
          <p:cNvSpPr>
            <a:spLocks noGrp="1"/>
          </p:cNvSpPr>
          <p:nvPr>
            <p:ph type="title"/>
          </p:nvPr>
        </p:nvSpPr>
        <p:spPr/>
        <p:txBody>
          <a:bodyPr/>
          <a:lstStyle/>
          <a:p>
            <a:pPr>
              <a:lnSpc>
                <a:spcPct val="107000"/>
              </a:lnSpc>
              <a:spcAft>
                <a:spcPts val="800"/>
              </a:spcAft>
            </a:pP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De mensen in de wijken:  bewoners, doelgroepen</a:t>
            </a:r>
            <a:b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Demografie + deskresearch voor de data</a:t>
            </a:r>
            <a:endParaRPr lang="nl-NL" b="1" dirty="0">
              <a:solidFill>
                <a:schemeClr val="accent6"/>
              </a:solidFill>
            </a:endParaRPr>
          </a:p>
        </p:txBody>
      </p:sp>
      <p:sp>
        <p:nvSpPr>
          <p:cNvPr id="8" name="Tekstvak 7">
            <a:extLst>
              <a:ext uri="{FF2B5EF4-FFF2-40B4-BE49-F238E27FC236}">
                <a16:creationId xmlns:a16="http://schemas.microsoft.com/office/drawing/2014/main" id="{A703EF83-EBAC-424B-8680-48E857DB6614}"/>
              </a:ext>
            </a:extLst>
          </p:cNvPr>
          <p:cNvSpPr txBox="1"/>
          <p:nvPr/>
        </p:nvSpPr>
        <p:spPr>
          <a:xfrm>
            <a:off x="838200" y="1810821"/>
            <a:ext cx="9591675" cy="4832092"/>
          </a:xfrm>
          <a:prstGeom prst="rect">
            <a:avLst/>
          </a:prstGeom>
          <a:noFill/>
        </p:spPr>
        <p:txBody>
          <a:bodyPr wrap="square">
            <a:spAutoFit/>
          </a:bodyPr>
          <a:lstStyle/>
          <a:p>
            <a:r>
              <a:rPr lang="nl-NL" sz="28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a:t>
            </a:r>
            <a:r>
              <a:rPr lang="nl-NL"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oelgroepen</a:t>
            </a:r>
            <a:r>
              <a:rPr lang="nl-NL" sz="2800" dirty="0">
                <a:effectLst/>
                <a:latin typeface="Calibri" panose="020F0502020204030204" pitchFamily="34" charset="0"/>
                <a:ea typeface="Calibri" panose="020F0502020204030204" pitchFamily="34" charset="0"/>
                <a:cs typeface="Times New Roman" panose="02020603050405020304" pitchFamily="18" charset="0"/>
              </a:rPr>
              <a:t> die je kunt herkennen in de wijk door een indeling te maken op bv.</a:t>
            </a:r>
          </a:p>
          <a:p>
            <a:r>
              <a:rPr lang="nl-NL" sz="2800" dirty="0">
                <a:latin typeface="Calibri" panose="020F0502020204030204" pitchFamily="34" charset="0"/>
                <a:cs typeface="Times New Roman" panose="02020603050405020304" pitchFamily="18" charset="0"/>
              </a:rPr>
              <a:t>-    Leeftijd</a:t>
            </a:r>
          </a:p>
          <a:p>
            <a:pPr marL="457200" indent="-457200">
              <a:buFontTx/>
              <a:buChar char="-"/>
            </a:pPr>
            <a:r>
              <a:rPr lang="nl-NL" sz="2800" dirty="0">
                <a:latin typeface="Calibri" panose="020F0502020204030204" pitchFamily="34" charset="0"/>
                <a:cs typeface="Times New Roman" panose="02020603050405020304" pitchFamily="18" charset="0"/>
              </a:rPr>
              <a:t>Opleidingsniveau</a:t>
            </a:r>
          </a:p>
          <a:p>
            <a:pPr marL="457200" indent="-457200">
              <a:buFontTx/>
              <a:buChar char="-"/>
            </a:pPr>
            <a:r>
              <a:rPr lang="nl-NL" sz="2800" dirty="0">
                <a:latin typeface="Calibri" panose="020F0502020204030204" pitchFamily="34" charset="0"/>
                <a:cs typeface="Times New Roman" panose="02020603050405020304" pitchFamily="18" charset="0"/>
              </a:rPr>
              <a:t>Problematiek</a:t>
            </a:r>
          </a:p>
          <a:p>
            <a:pPr marL="457200" indent="-457200">
              <a:buFontTx/>
              <a:buChar char="-"/>
            </a:pPr>
            <a:r>
              <a:rPr lang="nl-NL" sz="2800" dirty="0">
                <a:latin typeface="Calibri" panose="020F0502020204030204" pitchFamily="34" charset="0"/>
                <a:cs typeface="Times New Roman" panose="02020603050405020304" pitchFamily="18" charset="0"/>
              </a:rPr>
              <a:t>Gelijke interesse</a:t>
            </a:r>
          </a:p>
          <a:p>
            <a:pPr marL="457200" indent="-457200">
              <a:buFontTx/>
              <a:buChar char="-"/>
            </a:pPr>
            <a:r>
              <a:rPr lang="nl-NL" sz="2800" dirty="0">
                <a:latin typeface="Calibri" panose="020F0502020204030204" pitchFamily="34" charset="0"/>
                <a:cs typeface="Times New Roman" panose="02020603050405020304" pitchFamily="18" charset="0"/>
              </a:rPr>
              <a:t>Culturele achtergrond</a:t>
            </a:r>
          </a:p>
          <a:p>
            <a:pPr marL="457200" indent="-457200">
              <a:buFontTx/>
              <a:buChar char="-"/>
            </a:pPr>
            <a:r>
              <a:rPr lang="nl-NL" sz="2800" dirty="0">
                <a:latin typeface="Calibri" panose="020F0502020204030204" pitchFamily="34" charset="0"/>
                <a:cs typeface="Times New Roman" panose="02020603050405020304" pitchFamily="18" charset="0"/>
              </a:rPr>
              <a:t>Sociaal economische achtergrond</a:t>
            </a:r>
          </a:p>
          <a:p>
            <a:endParaRPr lang="nl-NL" sz="2800" dirty="0">
              <a:latin typeface="Calibri" panose="020F0502020204030204" pitchFamily="34" charset="0"/>
              <a:cs typeface="Times New Roman" panose="02020603050405020304" pitchFamily="18" charset="0"/>
            </a:endParaRPr>
          </a:p>
          <a:p>
            <a:endParaRPr lang="nl-NL" sz="2800" dirty="0">
              <a:latin typeface="Calibri" panose="020F0502020204030204" pitchFamily="34" charset="0"/>
              <a:cs typeface="Times New Roman" panose="02020603050405020304" pitchFamily="18" charset="0"/>
            </a:endParaRPr>
          </a:p>
          <a:p>
            <a:pPr marL="457200" indent="-457200">
              <a:buFontTx/>
              <a:buChar char="-"/>
            </a:pPr>
            <a:endParaRPr lang="nl-NL" sz="2800" dirty="0"/>
          </a:p>
        </p:txBody>
      </p:sp>
      <p:pic>
        <p:nvPicPr>
          <p:cNvPr id="5122" name="Picture 2" descr="Een doelgroep analyse - al in 5 stappen - Bamboe Marketing">
            <a:extLst>
              <a:ext uri="{FF2B5EF4-FFF2-40B4-BE49-F238E27FC236}">
                <a16:creationId xmlns:a16="http://schemas.microsoft.com/office/drawing/2014/main" id="{46F909D6-AD0B-4B81-89AA-1BF049B6B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2568043"/>
            <a:ext cx="3838575" cy="325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5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3B78AF13-FE92-44B5-A175-F09B7D12D54B}"/>
              </a:ext>
            </a:extLst>
          </p:cNvPr>
          <p:cNvSpPr txBox="1">
            <a:spLocks noGrp="1"/>
          </p:cNvSpPr>
          <p:nvPr>
            <p:ph sz="half" idx="1"/>
          </p:nvPr>
        </p:nvSpPr>
        <p:spPr>
          <a:xfrm>
            <a:off x="685801" y="644525"/>
            <a:ext cx="5410200" cy="5667192"/>
          </a:xfrm>
          <a:prstGeom prst="rect">
            <a:avLst/>
          </a:prstGeom>
          <a:noFill/>
        </p:spPr>
        <p:txBody>
          <a:bodyPr wrap="square">
            <a:spAutoFit/>
          </a:bodyPr>
          <a:lstStyle/>
          <a:p>
            <a:pPr marL="0" indent="0">
              <a:buNone/>
            </a:pPr>
            <a:r>
              <a:rPr lang="nl-NL" sz="2400" b="1" i="0" dirty="0">
                <a:solidFill>
                  <a:schemeClr val="accent6"/>
                </a:solidFill>
                <a:effectLst/>
              </a:rPr>
              <a:t>Demografie is een vakgebied waarin de kwantitatieve kenmerken van een bevolking worden bestudeerd.</a:t>
            </a:r>
          </a:p>
          <a:p>
            <a:pPr marL="0" indent="0">
              <a:buNone/>
            </a:pPr>
            <a:r>
              <a:rPr lang="nl-NL" sz="2400" b="0" i="0" dirty="0">
                <a:effectLst/>
              </a:rPr>
              <a:t>Bij demografie worden op verschillende manieren de eigenschappen van een </a:t>
            </a:r>
            <a:r>
              <a:rPr lang="nl-NL" sz="2400" b="0" i="0" u="none" strike="noStrike" dirty="0">
                <a:effectLst/>
              </a:rPr>
              <a:t>samenleving</a:t>
            </a:r>
            <a:r>
              <a:rPr lang="nl-NL" sz="2400" b="0" i="0" dirty="0">
                <a:effectLst/>
              </a:rPr>
              <a:t> in kaart gebracht. Men bestudeert als demograaf onder andere de verdeling van </a:t>
            </a:r>
            <a:r>
              <a:rPr lang="nl-NL" sz="2400" b="0" i="0" dirty="0">
                <a:solidFill>
                  <a:schemeClr val="accent6"/>
                </a:solidFill>
                <a:effectLst/>
              </a:rPr>
              <a:t>leeftijd, </a:t>
            </a:r>
            <a:r>
              <a:rPr lang="nl-NL" sz="2400" b="0" i="0" dirty="0" err="1">
                <a:solidFill>
                  <a:schemeClr val="accent6"/>
                </a:solidFill>
                <a:effectLst/>
              </a:rPr>
              <a:t>geslacht,inkomen</a:t>
            </a:r>
            <a:r>
              <a:rPr lang="nl-NL" sz="2400" b="0" i="0" dirty="0">
                <a:solidFill>
                  <a:schemeClr val="accent6"/>
                </a:solidFill>
                <a:effectLst/>
              </a:rPr>
              <a:t>, etniciteit en opleidingsniveau </a:t>
            </a:r>
            <a:r>
              <a:rPr lang="nl-NL" sz="2400" b="0" i="0" dirty="0">
                <a:effectLst/>
              </a:rPr>
              <a:t>over de gehele samenleving. </a:t>
            </a:r>
          </a:p>
          <a:p>
            <a:pPr marL="0" indent="0">
              <a:buNone/>
            </a:pPr>
            <a:r>
              <a:rPr lang="nl-NL" sz="2400" b="0" i="0" dirty="0">
                <a:effectLst/>
              </a:rPr>
              <a:t>Demografie omvat niet alleen de omvang en structuur van de bevolking, maar bestudeert ook ontwikkelingen in de tijd, zoals het aantal geboorten, sterfgevallen en </a:t>
            </a:r>
            <a:r>
              <a:rPr lang="nl-NL" sz="2400" b="0" i="0" u="none" strike="noStrike" dirty="0">
                <a:effectLst/>
              </a:rPr>
              <a:t>migratie</a:t>
            </a:r>
            <a:r>
              <a:rPr lang="nl-NL" sz="2400" b="0" i="0" dirty="0">
                <a:effectLst/>
              </a:rPr>
              <a:t>.</a:t>
            </a:r>
            <a:endParaRPr lang="nl-NL" sz="2400" dirty="0"/>
          </a:p>
        </p:txBody>
      </p:sp>
      <p:pic>
        <p:nvPicPr>
          <p:cNvPr id="8" name="Afbeelding 7">
            <a:extLst>
              <a:ext uri="{FF2B5EF4-FFF2-40B4-BE49-F238E27FC236}">
                <a16:creationId xmlns:a16="http://schemas.microsoft.com/office/drawing/2014/main" id="{19982019-0A92-4B30-94AB-FF56F0774F1E}"/>
              </a:ext>
            </a:extLst>
          </p:cNvPr>
          <p:cNvPicPr>
            <a:picLocks noChangeAspect="1"/>
          </p:cNvPicPr>
          <p:nvPr/>
        </p:nvPicPr>
        <p:blipFill rotWithShape="1">
          <a:blip r:embed="rId2"/>
          <a:srcRect l="3203" r="15703" b="6944"/>
          <a:stretch/>
        </p:blipFill>
        <p:spPr>
          <a:xfrm>
            <a:off x="6343650" y="723900"/>
            <a:ext cx="5524500" cy="3565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AF34E475-F23E-4549-B39F-5F1FB4A22DFE}"/>
              </a:ext>
            </a:extLst>
          </p:cNvPr>
          <p:cNvSpPr txBox="1"/>
          <p:nvPr/>
        </p:nvSpPr>
        <p:spPr>
          <a:xfrm>
            <a:off x="8551544" y="5195514"/>
            <a:ext cx="2266950" cy="769441"/>
          </a:xfrm>
          <a:prstGeom prst="rect">
            <a:avLst/>
          </a:prstGeom>
          <a:noFill/>
        </p:spPr>
        <p:txBody>
          <a:bodyPr wrap="square" rtlCol="0">
            <a:spAutoFit/>
          </a:bodyPr>
          <a:lstStyle/>
          <a:p>
            <a:r>
              <a:rPr lang="nl-NL" sz="4400" dirty="0">
                <a:solidFill>
                  <a:schemeClr val="accent2"/>
                </a:solidFill>
              </a:rPr>
              <a:t>CBS</a:t>
            </a:r>
          </a:p>
        </p:txBody>
      </p:sp>
    </p:spTree>
    <p:extLst>
      <p:ext uri="{BB962C8B-B14F-4D97-AF65-F5344CB8AC3E}">
        <p14:creationId xmlns:p14="http://schemas.microsoft.com/office/powerpoint/2010/main" val="282852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9F235-2D65-43D9-945E-1ED48A2C8977}"/>
              </a:ext>
            </a:extLst>
          </p:cNvPr>
          <p:cNvSpPr>
            <a:spLocks noGrp="1"/>
          </p:cNvSpPr>
          <p:nvPr>
            <p:ph type="title"/>
          </p:nvPr>
        </p:nvSpPr>
        <p:spPr/>
        <p:txBody>
          <a:bodyPr>
            <a:normAutofit/>
          </a:bodyPr>
          <a:lstStyle/>
          <a:p>
            <a:r>
              <a:rPr lang="nl-NL" sz="4000" b="1" dirty="0">
                <a:solidFill>
                  <a:schemeClr val="accent6"/>
                </a:solidFill>
              </a:rPr>
              <a:t>Sociale cohesie</a:t>
            </a:r>
          </a:p>
        </p:txBody>
      </p:sp>
      <p:pic>
        <p:nvPicPr>
          <p:cNvPr id="2052" name="Picture 4" descr="Participatie in uw gemeente snel van de grond? | Economie, Leven, Politiek">
            <a:extLst>
              <a:ext uri="{FF2B5EF4-FFF2-40B4-BE49-F238E27FC236}">
                <a16:creationId xmlns:a16="http://schemas.microsoft.com/office/drawing/2014/main" id="{8E9FE8AD-1BDA-4F6E-9BAC-F942D398C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98090"/>
            <a:ext cx="9132859" cy="3994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E19B1A7F-3738-4F1D-91BC-CCC7A4AA36BE}"/>
              </a:ext>
            </a:extLst>
          </p:cNvPr>
          <p:cNvSpPr txBox="1"/>
          <p:nvPr/>
        </p:nvSpPr>
        <p:spPr>
          <a:xfrm>
            <a:off x="838200" y="1332845"/>
            <a:ext cx="10214610" cy="707886"/>
          </a:xfrm>
          <a:prstGeom prst="rect">
            <a:avLst/>
          </a:prstGeom>
          <a:noFill/>
        </p:spPr>
        <p:txBody>
          <a:bodyPr wrap="square">
            <a:spAutoFit/>
          </a:bodyPr>
          <a:lstStyle/>
          <a:p>
            <a:r>
              <a:rPr lang="nl-NL" sz="2000" dirty="0"/>
              <a:t>Met het woord sociale cohesie bedoelt men de mate van samenhang en verbondenheid binnen een bepaalde groep mensen.</a:t>
            </a:r>
          </a:p>
        </p:txBody>
      </p:sp>
    </p:spTree>
    <p:extLst>
      <p:ext uri="{BB962C8B-B14F-4D97-AF65-F5344CB8AC3E}">
        <p14:creationId xmlns:p14="http://schemas.microsoft.com/office/powerpoint/2010/main" val="32164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1CA53-6842-4D43-92C7-B823D7170BA6}"/>
              </a:ext>
            </a:extLst>
          </p:cNvPr>
          <p:cNvSpPr>
            <a:spLocks noGrp="1"/>
          </p:cNvSpPr>
          <p:nvPr>
            <p:ph type="title"/>
          </p:nvPr>
        </p:nvSpPr>
        <p:spPr/>
        <p:txBody>
          <a:bodyPr/>
          <a:lstStyle/>
          <a:p>
            <a:r>
              <a:rPr lang="nl-NL" b="1" dirty="0">
                <a:solidFill>
                  <a:schemeClr val="accent6"/>
                </a:solidFill>
              </a:rPr>
              <a:t>Sociale kwaliteit</a:t>
            </a:r>
          </a:p>
        </p:txBody>
      </p:sp>
      <p:sp>
        <p:nvSpPr>
          <p:cNvPr id="4" name="Tekstvak 3">
            <a:extLst>
              <a:ext uri="{FF2B5EF4-FFF2-40B4-BE49-F238E27FC236}">
                <a16:creationId xmlns:a16="http://schemas.microsoft.com/office/drawing/2014/main" id="{9A5E65CA-1916-46FE-939B-8D0CF33A7C3E}"/>
              </a:ext>
            </a:extLst>
          </p:cNvPr>
          <p:cNvSpPr txBox="1"/>
          <p:nvPr/>
        </p:nvSpPr>
        <p:spPr>
          <a:xfrm>
            <a:off x="838200" y="1690688"/>
            <a:ext cx="9734550" cy="1200329"/>
          </a:xfrm>
          <a:prstGeom prst="rect">
            <a:avLst/>
          </a:prstGeom>
          <a:noFill/>
        </p:spPr>
        <p:txBody>
          <a:bodyPr wrap="square">
            <a:spAutoFit/>
          </a:bodyPr>
          <a:lstStyle/>
          <a:p>
            <a:r>
              <a:rPr lang="nl-NL" sz="2400" dirty="0"/>
              <a:t>Sociale kwaliteit is de mate waarin burgers in staat zijn om aan het sociale en economische leven deel te nemen, onder omstandigheden die hun welzijn en individueel potentieel verbeteren.</a:t>
            </a:r>
          </a:p>
        </p:txBody>
      </p:sp>
      <p:pic>
        <p:nvPicPr>
          <p:cNvPr id="5" name="Afbeelding 4">
            <a:extLst>
              <a:ext uri="{FF2B5EF4-FFF2-40B4-BE49-F238E27FC236}">
                <a16:creationId xmlns:a16="http://schemas.microsoft.com/office/drawing/2014/main" id="{FCECC6EF-2936-45CA-A31B-2F898C4470F2}"/>
              </a:ext>
            </a:extLst>
          </p:cNvPr>
          <p:cNvPicPr>
            <a:picLocks noChangeAspect="1"/>
          </p:cNvPicPr>
          <p:nvPr/>
        </p:nvPicPr>
        <p:blipFill rotWithShape="1">
          <a:blip r:embed="rId2"/>
          <a:srcRect l="21384" t="22503" r="32167" b="21857"/>
          <a:stretch/>
        </p:blipFill>
        <p:spPr>
          <a:xfrm>
            <a:off x="1072055" y="3663480"/>
            <a:ext cx="3678622" cy="2106700"/>
          </a:xfrm>
          <a:prstGeom prst="rect">
            <a:avLst/>
          </a:prstGeom>
        </p:spPr>
      </p:pic>
      <p:sp>
        <p:nvSpPr>
          <p:cNvPr id="9" name="Tekstvak 8">
            <a:extLst>
              <a:ext uri="{FF2B5EF4-FFF2-40B4-BE49-F238E27FC236}">
                <a16:creationId xmlns:a16="http://schemas.microsoft.com/office/drawing/2014/main" id="{871A96B6-C6F1-4341-ABBC-49224A530F15}"/>
              </a:ext>
            </a:extLst>
          </p:cNvPr>
          <p:cNvSpPr txBox="1"/>
          <p:nvPr/>
        </p:nvSpPr>
        <p:spPr>
          <a:xfrm>
            <a:off x="6206885" y="3026412"/>
            <a:ext cx="4231562" cy="2862322"/>
          </a:xfrm>
          <a:prstGeom prst="rect">
            <a:avLst/>
          </a:prstGeom>
          <a:solidFill>
            <a:schemeClr val="accent6">
              <a:lumMod val="20000"/>
              <a:lumOff val="80000"/>
            </a:schemeClr>
          </a:solidFill>
        </p:spPr>
        <p:txBody>
          <a:bodyPr wrap="square">
            <a:spAutoFit/>
          </a:bodyPr>
          <a:lstStyle/>
          <a:p>
            <a:r>
              <a:rPr lang="nl-NL" sz="2000" dirty="0"/>
              <a:t>Voorbeelden van belangrijke dingen die goed zijn voor de sociale kwaliteit; </a:t>
            </a:r>
          </a:p>
          <a:p>
            <a:r>
              <a:rPr lang="nl-NL" sz="2000" dirty="0"/>
              <a:t>huisvesting, leefomgeving, financiële situatie, burgerrechten en voorzieningen. sociale voorzieningen (zorg, onderwijs, jeugd, arbeid, gezondheid, participatie, sport, et cetera) waarvoor de overheid verantwoordelijk is. </a:t>
            </a:r>
          </a:p>
        </p:txBody>
      </p:sp>
    </p:spTree>
    <p:extLst>
      <p:ext uri="{BB962C8B-B14F-4D97-AF65-F5344CB8AC3E}">
        <p14:creationId xmlns:p14="http://schemas.microsoft.com/office/powerpoint/2010/main" val="25718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1122196">
            <a:off x="388981" y="1077031"/>
            <a:ext cx="8860565" cy="648072"/>
          </a:xfrm>
        </p:spPr>
        <p:txBody>
          <a:bodyPr/>
          <a:lstStyle/>
          <a:p>
            <a:r>
              <a:rPr lang="nl-NL" dirty="0">
                <a:solidFill>
                  <a:schemeClr val="accent6"/>
                </a:solidFill>
              </a:rPr>
              <a:t>En daar is ‘ie weer: </a:t>
            </a:r>
          </a:p>
        </p:txBody>
      </p:sp>
      <p:pic>
        <p:nvPicPr>
          <p:cNvPr id="5" name="Afbeelding 4">
            <a:extLst>
              <a:ext uri="{FF2B5EF4-FFF2-40B4-BE49-F238E27FC236}">
                <a16:creationId xmlns:a16="http://schemas.microsoft.com/office/drawing/2014/main" id="{3E9E708A-2EAF-4189-B87A-DE182D2D3B89}"/>
              </a:ext>
            </a:extLst>
          </p:cNvPr>
          <p:cNvPicPr>
            <a:picLocks noChangeAspect="1"/>
          </p:cNvPicPr>
          <p:nvPr/>
        </p:nvPicPr>
        <p:blipFill>
          <a:blip r:embed="rId3"/>
          <a:stretch>
            <a:fillRect/>
          </a:stretch>
        </p:blipFill>
        <p:spPr>
          <a:xfrm>
            <a:off x="3573216" y="511938"/>
            <a:ext cx="7248993" cy="5879680"/>
          </a:xfrm>
          <a:prstGeom prst="rect">
            <a:avLst/>
          </a:prstGeom>
        </p:spPr>
      </p:pic>
    </p:spTree>
    <p:extLst>
      <p:ext uri="{BB962C8B-B14F-4D97-AF65-F5344CB8AC3E}">
        <p14:creationId xmlns:p14="http://schemas.microsoft.com/office/powerpoint/2010/main" val="1686301641"/>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694</Words>
  <Application>Microsoft Office PowerPoint</Application>
  <PresentationFormat>Breedbeeld</PresentationFormat>
  <Paragraphs>92</Paragraphs>
  <Slides>13</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Akko W01 Regular</vt:lpstr>
      <vt:lpstr>Arial</vt:lpstr>
      <vt:lpstr>Calibri</vt:lpstr>
      <vt:lpstr>Calibri Light</vt:lpstr>
      <vt:lpstr>Wingdings</vt:lpstr>
      <vt:lpstr>Office Theme</vt:lpstr>
      <vt:lpstr>Welkom bij Stad en Wijk </vt:lpstr>
      <vt:lpstr>PowerPoint-presentatie</vt:lpstr>
      <vt:lpstr>Wat hebben we al gedaan: </vt:lpstr>
      <vt:lpstr>PowerPoint-presentatie</vt:lpstr>
      <vt:lpstr>De mensen in de wijken:  bewoners, doelgroepen Demografie + deskresearch voor de data</vt:lpstr>
      <vt:lpstr>PowerPoint-presentatie</vt:lpstr>
      <vt:lpstr>Sociale cohesie</vt:lpstr>
      <vt:lpstr>Sociale kwaliteit</vt:lpstr>
      <vt:lpstr>En daar is ‘ie weer: </vt:lpstr>
      <vt:lpstr>Opdracht:</vt:lpstr>
      <vt:lpstr>Site www.CBS.nl </vt:lpstr>
      <vt:lpstr>Volgende week: verbeterplannen maken.</vt:lpstr>
      <vt:lpstr>Tot volgende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2</cp:revision>
  <dcterms:created xsi:type="dcterms:W3CDTF">2021-09-30T17:59:47Z</dcterms:created>
  <dcterms:modified xsi:type="dcterms:W3CDTF">2021-09-30T18:41:48Z</dcterms:modified>
</cp:coreProperties>
</file>